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8" r:id="rId4"/>
    <p:sldId id="317" r:id="rId5"/>
    <p:sldId id="318" r:id="rId6"/>
    <p:sldId id="313" r:id="rId7"/>
    <p:sldId id="319" r:id="rId8"/>
    <p:sldId id="320" r:id="rId9"/>
    <p:sldId id="314" r:id="rId10"/>
    <p:sldId id="321" r:id="rId11"/>
    <p:sldId id="322" r:id="rId12"/>
    <p:sldId id="323" r:id="rId13"/>
    <p:sldId id="315" r:id="rId14"/>
    <p:sldId id="324" r:id="rId15"/>
    <p:sldId id="325" r:id="rId16"/>
    <p:sldId id="326" r:id="rId17"/>
    <p:sldId id="327" r:id="rId18"/>
    <p:sldId id="316" r:id="rId19"/>
    <p:sldId id="328" r:id="rId20"/>
    <p:sldId id="331" r:id="rId21"/>
    <p:sldId id="330" r:id="rId22"/>
    <p:sldId id="333" r:id="rId23"/>
    <p:sldId id="332" r:id="rId24"/>
    <p:sldId id="334" r:id="rId25"/>
    <p:sldId id="336" r:id="rId26"/>
    <p:sldId id="337" r:id="rId27"/>
    <p:sldId id="260" r:id="rId28"/>
    <p:sldId id="338" r:id="rId29"/>
    <p:sldId id="261" r:id="rId30"/>
    <p:sldId id="339" r:id="rId31"/>
    <p:sldId id="340" r:id="rId32"/>
    <p:sldId id="341" r:id="rId33"/>
    <p:sldId id="262" r:id="rId34"/>
    <p:sldId id="266" r:id="rId35"/>
    <p:sldId id="259" r:id="rId36"/>
    <p:sldId id="312" r:id="rId37"/>
    <p:sldId id="263" r:id="rId38"/>
    <p:sldId id="264" r:id="rId39"/>
    <p:sldId id="267" r:id="rId40"/>
    <p:sldId id="268" r:id="rId41"/>
    <p:sldId id="286" r:id="rId42"/>
    <p:sldId id="406" r:id="rId43"/>
    <p:sldId id="269" r:id="rId44"/>
    <p:sldId id="289" r:id="rId45"/>
    <p:sldId id="290" r:id="rId46"/>
    <p:sldId id="292" r:id="rId47"/>
    <p:sldId id="293" r:id="rId48"/>
    <p:sldId id="294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2" r:id="rId59"/>
    <p:sldId id="298" r:id="rId60"/>
    <p:sldId id="287" r:id="rId61"/>
    <p:sldId id="299" r:id="rId62"/>
    <p:sldId id="300" r:id="rId63"/>
    <p:sldId id="353" r:id="rId64"/>
    <p:sldId id="354" r:id="rId65"/>
    <p:sldId id="301" r:id="rId66"/>
    <p:sldId id="302" r:id="rId67"/>
    <p:sldId id="303" r:id="rId68"/>
    <p:sldId id="356" r:id="rId69"/>
    <p:sldId id="357" r:id="rId70"/>
    <p:sldId id="358" r:id="rId71"/>
    <p:sldId id="359" r:id="rId72"/>
    <p:sldId id="304" r:id="rId73"/>
    <p:sldId id="305" r:id="rId74"/>
    <p:sldId id="360" r:id="rId75"/>
    <p:sldId id="361" r:id="rId76"/>
    <p:sldId id="362" r:id="rId77"/>
    <p:sldId id="363" r:id="rId78"/>
    <p:sldId id="306" r:id="rId79"/>
    <p:sldId id="364" r:id="rId80"/>
    <p:sldId id="365" r:id="rId81"/>
    <p:sldId id="366" r:id="rId82"/>
    <p:sldId id="307" r:id="rId83"/>
    <p:sldId id="308" r:id="rId84"/>
    <p:sldId id="367" r:id="rId85"/>
    <p:sldId id="368" r:id="rId86"/>
    <p:sldId id="369" r:id="rId87"/>
    <p:sldId id="370" r:id="rId88"/>
    <p:sldId id="371" r:id="rId89"/>
    <p:sldId id="378" r:id="rId90"/>
    <p:sldId id="379" r:id="rId91"/>
    <p:sldId id="380" r:id="rId92"/>
    <p:sldId id="372" r:id="rId93"/>
    <p:sldId id="381" r:id="rId94"/>
    <p:sldId id="382" r:id="rId95"/>
    <p:sldId id="383" r:id="rId96"/>
    <p:sldId id="384" r:id="rId97"/>
    <p:sldId id="385" r:id="rId98"/>
    <p:sldId id="386" r:id="rId99"/>
    <p:sldId id="373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05" r:id="rId119"/>
    <p:sldId id="374" r:id="rId120"/>
    <p:sldId id="375" r:id="rId121"/>
    <p:sldId id="310" r:id="rId122"/>
    <p:sldId id="311" r:id="rId123"/>
    <p:sldId id="309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3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8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7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80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94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5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0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0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7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71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9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6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4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7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7D994A-ADE1-4D52-B068-821454ECB5A4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1BF971-562A-4373-9BB9-CF035D189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9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JPG"/><Relationship Id="rId4" Type="http://schemas.openxmlformats.org/officeDocument/2006/relationships/image" Target="../media/image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JPG"/><Relationship Id="rId4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JPG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6.JPG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JPG"/><Relationship Id="rId4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JP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JPG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JPG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JPG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JP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JPG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JPG"/><Relationship Id="rId4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JPG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JPG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JPG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5.JPG"/><Relationship Id="rId4" Type="http://schemas.openxmlformats.org/officeDocument/2006/relationships/image" Target="../media/image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6.JPG"/><Relationship Id="rId4" Type="http://schemas.openxmlformats.org/officeDocument/2006/relationships/image" Target="../media/image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7.JPG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JPG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9.JP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JPG"/><Relationship Id="rId4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https://turbinehq.com/2018/the-cloud-is-better-than-personal-data-centres/" TargetMode="External"/><Relationship Id="rId3" Type="http://schemas.openxmlformats.org/officeDocument/2006/relationships/hyperlink" Target="https://www.cmarix.com/14-benefits-of-using-firebase/" TargetMode="External"/><Relationship Id="rId7" Type="http://schemas.openxmlformats.org/officeDocument/2006/relationships/hyperlink" Target="http://guroako.com/2017/04/23/e-classrecordelectronicclassrecord/" TargetMode="External"/><Relationship Id="rId2" Type="http://schemas.openxmlformats.org/officeDocument/2006/relationships/hyperlink" Target="http://ds.cs.ut.ee/courses/course-files/Siim%20Plangi%20final%20report%20May2016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aeris.com/2017/09/21/seven-benefits-mobile-apps-business/" TargetMode="External"/><Relationship Id="rId5" Type="http://schemas.openxmlformats.org/officeDocument/2006/relationships/hyperlink" Target="https://bib.irb.hr/datoteka/345603.Kelemen-Mekovec_-_DMS_-_A_Case_Study_of_Varazdin_Counti_pp41-46s.pdf" TargetMode="External"/><Relationship Id="rId4" Type="http://schemas.openxmlformats.org/officeDocument/2006/relationships/hyperlink" Target="http://www.ijstr.org/final-print/feb2018/The-Factors-Affecting-The-Implementation-Of-Students-Records-Management-System-To-Higher-Learning-Institutions-In-Tanzania-A-Case-Of-The-Institute-Of-Accountancy-Arusha.pdf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JP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P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JP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P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JPG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JPG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JPG"/><Relationship Id="rId4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G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JPG"/><Relationship Id="rId4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JP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JPG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G"/><Relationship Id="rId4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JPG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JPG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JPG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JPG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JPG"/><Relationship Id="rId4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JP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923383"/>
            <a:ext cx="6815669" cy="1515533"/>
          </a:xfrm>
        </p:spPr>
        <p:txBody>
          <a:bodyPr/>
          <a:lstStyle/>
          <a:p>
            <a:r>
              <a:rPr lang="en-US" sz="4000" b="1" dirty="0"/>
              <a:t>Student Record Management System for </a:t>
            </a:r>
            <a:r>
              <a:rPr lang="en-US" sz="4000" b="1" dirty="0" err="1"/>
              <a:t>Bangkal</a:t>
            </a:r>
            <a:r>
              <a:rPr lang="en-US" sz="4000" b="1" dirty="0"/>
              <a:t> Elementary School - Main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7" y="3931917"/>
            <a:ext cx="6815669" cy="1320802"/>
          </a:xfrm>
        </p:spPr>
        <p:txBody>
          <a:bodyPr/>
          <a:lstStyle/>
          <a:p>
            <a:r>
              <a:rPr lang="en-US" dirty="0"/>
              <a:t>Adriano, Patrick </a:t>
            </a:r>
            <a:r>
              <a:rPr lang="en-US" dirty="0" err="1"/>
              <a:t>Cedie</a:t>
            </a:r>
            <a:br>
              <a:rPr lang="en-US" dirty="0"/>
            </a:br>
            <a:r>
              <a:rPr lang="en-US" dirty="0" err="1"/>
              <a:t>Apit</a:t>
            </a:r>
            <a:r>
              <a:rPr lang="en-US" dirty="0"/>
              <a:t>, Mark Justine</a:t>
            </a:r>
            <a:br>
              <a:rPr lang="en-US" dirty="0"/>
            </a:br>
            <a:r>
              <a:rPr lang="en-US" dirty="0" err="1"/>
              <a:t>Fonacier</a:t>
            </a:r>
            <a:r>
              <a:rPr lang="en-US" dirty="0"/>
              <a:t>, Tyrone Edward</a:t>
            </a:r>
          </a:p>
        </p:txBody>
      </p:sp>
    </p:spTree>
    <p:extLst>
      <p:ext uri="{BB962C8B-B14F-4D97-AF65-F5344CB8AC3E}">
        <p14:creationId xmlns:p14="http://schemas.microsoft.com/office/powerpoint/2010/main" val="221035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sz="4000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BA84-9A44-43B8-94A1-DBBDB26D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5" y="3174935"/>
            <a:ext cx="1294157" cy="129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64A0-D4AF-411C-AD63-C133AA8E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54" y="3712507"/>
            <a:ext cx="1540562" cy="11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0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Teacher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92217B-F1F8-45C2-BD72-1D238E76A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76" y="982663"/>
            <a:ext cx="2575849" cy="4892675"/>
          </a:xfrm>
        </p:spPr>
      </p:pic>
    </p:spTree>
    <p:extLst>
      <p:ext uri="{BB962C8B-B14F-4D97-AF65-F5344CB8AC3E}">
        <p14:creationId xmlns:p14="http://schemas.microsoft.com/office/powerpoint/2010/main" val="7337578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Teacher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6604D3-8FAD-4328-83B2-C5F5147C4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39" y="982663"/>
            <a:ext cx="2590522" cy="4892675"/>
          </a:xfrm>
        </p:spPr>
      </p:pic>
    </p:spTree>
    <p:extLst>
      <p:ext uri="{BB962C8B-B14F-4D97-AF65-F5344CB8AC3E}">
        <p14:creationId xmlns:p14="http://schemas.microsoft.com/office/powerpoint/2010/main" val="2149097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Teacher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5EB047-A1F5-4DDC-89A9-F9AB4E700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01" y="982663"/>
            <a:ext cx="2530198" cy="4892675"/>
          </a:xfrm>
        </p:spPr>
      </p:pic>
    </p:spTree>
    <p:extLst>
      <p:ext uri="{BB962C8B-B14F-4D97-AF65-F5344CB8AC3E}">
        <p14:creationId xmlns:p14="http://schemas.microsoft.com/office/powerpoint/2010/main" val="982627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Teacher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E2ABF4-7840-407E-AF8C-B544F937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976" y="982663"/>
            <a:ext cx="2532848" cy="4892675"/>
          </a:xfrm>
        </p:spPr>
      </p:pic>
    </p:spTree>
    <p:extLst>
      <p:ext uri="{BB962C8B-B14F-4D97-AF65-F5344CB8AC3E}">
        <p14:creationId xmlns:p14="http://schemas.microsoft.com/office/powerpoint/2010/main" val="4215128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416126-1CC8-4B0A-8965-BA46051B8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58" y="982663"/>
            <a:ext cx="2542084" cy="4892675"/>
          </a:xfrm>
        </p:spPr>
      </p:pic>
    </p:spTree>
    <p:extLst>
      <p:ext uri="{BB962C8B-B14F-4D97-AF65-F5344CB8AC3E}">
        <p14:creationId xmlns:p14="http://schemas.microsoft.com/office/powerpoint/2010/main" val="9103564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234F2F-26F7-4569-A8C8-788339C6F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459" y="982663"/>
            <a:ext cx="2527882" cy="4892675"/>
          </a:xfrm>
        </p:spPr>
      </p:pic>
    </p:spTree>
    <p:extLst>
      <p:ext uri="{BB962C8B-B14F-4D97-AF65-F5344CB8AC3E}">
        <p14:creationId xmlns:p14="http://schemas.microsoft.com/office/powerpoint/2010/main" val="225758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92E166-D1FE-488E-BE60-4243BFD5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09" y="982663"/>
            <a:ext cx="2554582" cy="4892675"/>
          </a:xfrm>
        </p:spPr>
      </p:pic>
    </p:spTree>
    <p:extLst>
      <p:ext uri="{BB962C8B-B14F-4D97-AF65-F5344CB8AC3E}">
        <p14:creationId xmlns:p14="http://schemas.microsoft.com/office/powerpoint/2010/main" val="1357746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ECA8C8-518D-4285-B3AA-FA6B9E99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52" y="982663"/>
            <a:ext cx="2537297" cy="4892675"/>
          </a:xfrm>
        </p:spPr>
      </p:pic>
    </p:spTree>
    <p:extLst>
      <p:ext uri="{BB962C8B-B14F-4D97-AF65-F5344CB8AC3E}">
        <p14:creationId xmlns:p14="http://schemas.microsoft.com/office/powerpoint/2010/main" val="6761874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19D698-96C5-48E1-9070-A6BDADA9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09" y="982663"/>
            <a:ext cx="2554582" cy="4892675"/>
          </a:xfrm>
        </p:spPr>
      </p:pic>
    </p:spTree>
    <p:extLst>
      <p:ext uri="{BB962C8B-B14F-4D97-AF65-F5344CB8AC3E}">
        <p14:creationId xmlns:p14="http://schemas.microsoft.com/office/powerpoint/2010/main" val="17591603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937540-8FBE-41F8-985C-C6CCC9243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40" y="982663"/>
            <a:ext cx="2560920" cy="4892675"/>
          </a:xfrm>
        </p:spPr>
      </p:pic>
    </p:spTree>
    <p:extLst>
      <p:ext uri="{BB962C8B-B14F-4D97-AF65-F5344CB8AC3E}">
        <p14:creationId xmlns:p14="http://schemas.microsoft.com/office/powerpoint/2010/main" val="181888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sz="4000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BA84-9A44-43B8-94A1-DBBDB26D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5" y="3174935"/>
            <a:ext cx="1294157" cy="129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64A0-D4AF-411C-AD63-C133AA8E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54" y="3712507"/>
            <a:ext cx="1540562" cy="1135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2BC6E-BD34-43A1-BC1F-0DFA556D2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5" y="2613926"/>
            <a:ext cx="1683026" cy="11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86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6A28B9-8FDB-48FB-AEC2-40574B09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982663"/>
            <a:ext cx="2552700" cy="4892675"/>
          </a:xfrm>
        </p:spPr>
      </p:pic>
    </p:spTree>
    <p:extLst>
      <p:ext uri="{BB962C8B-B14F-4D97-AF65-F5344CB8AC3E}">
        <p14:creationId xmlns:p14="http://schemas.microsoft.com/office/powerpoint/2010/main" val="29857556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914559-D166-4C03-8C34-9840EBB3B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09" y="982663"/>
            <a:ext cx="2554582" cy="4892675"/>
          </a:xfrm>
        </p:spPr>
      </p:pic>
    </p:spTree>
    <p:extLst>
      <p:ext uri="{BB962C8B-B14F-4D97-AF65-F5344CB8AC3E}">
        <p14:creationId xmlns:p14="http://schemas.microsoft.com/office/powerpoint/2010/main" val="28006072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D46113-BBE3-45B0-9781-411DABCB1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99" y="982663"/>
            <a:ext cx="2538003" cy="4892675"/>
          </a:xfrm>
        </p:spPr>
      </p:pic>
    </p:spTree>
    <p:extLst>
      <p:ext uri="{BB962C8B-B14F-4D97-AF65-F5344CB8AC3E}">
        <p14:creationId xmlns:p14="http://schemas.microsoft.com/office/powerpoint/2010/main" val="3623196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023FEB-F4C8-4B9E-BFBD-56E681672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23" y="982663"/>
            <a:ext cx="2551955" cy="4892675"/>
          </a:xfrm>
        </p:spPr>
      </p:pic>
    </p:spTree>
    <p:extLst>
      <p:ext uri="{BB962C8B-B14F-4D97-AF65-F5344CB8AC3E}">
        <p14:creationId xmlns:p14="http://schemas.microsoft.com/office/powerpoint/2010/main" val="4192457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DECAB6-9D17-4A68-BD83-E4EED9CB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09" y="982663"/>
            <a:ext cx="2554582" cy="4892675"/>
          </a:xfrm>
        </p:spPr>
      </p:pic>
    </p:spTree>
    <p:extLst>
      <p:ext uri="{BB962C8B-B14F-4D97-AF65-F5344CB8AC3E}">
        <p14:creationId xmlns:p14="http://schemas.microsoft.com/office/powerpoint/2010/main" val="577657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780F50-50ED-4CA7-A461-36201CB93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982663"/>
            <a:ext cx="2552700" cy="4892675"/>
          </a:xfrm>
        </p:spPr>
      </p:pic>
    </p:spTree>
    <p:extLst>
      <p:ext uri="{BB962C8B-B14F-4D97-AF65-F5344CB8AC3E}">
        <p14:creationId xmlns:p14="http://schemas.microsoft.com/office/powerpoint/2010/main" val="15743680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4EE041-250A-4CD1-B909-5E7DD8578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20" y="982663"/>
            <a:ext cx="2525561" cy="4892675"/>
          </a:xfrm>
        </p:spPr>
      </p:pic>
    </p:spTree>
    <p:extLst>
      <p:ext uri="{BB962C8B-B14F-4D97-AF65-F5344CB8AC3E}">
        <p14:creationId xmlns:p14="http://schemas.microsoft.com/office/powerpoint/2010/main" val="31426573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26DE8C-4756-4839-8C2C-0B519E7E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22" y="982663"/>
            <a:ext cx="2511157" cy="4892675"/>
          </a:xfrm>
        </p:spPr>
      </p:pic>
    </p:spTree>
    <p:extLst>
      <p:ext uri="{BB962C8B-B14F-4D97-AF65-F5344CB8AC3E}">
        <p14:creationId xmlns:p14="http://schemas.microsoft.com/office/powerpoint/2010/main" val="2149726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Class Adviser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6E172F6-4EDB-467C-96F0-09D170173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33" y="982663"/>
            <a:ext cx="2674134" cy="4892675"/>
          </a:xfrm>
        </p:spPr>
      </p:pic>
    </p:spTree>
    <p:extLst>
      <p:ext uri="{BB962C8B-B14F-4D97-AF65-F5344CB8AC3E}">
        <p14:creationId xmlns:p14="http://schemas.microsoft.com/office/powerpoint/2010/main" val="39326537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Parent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C26736-73A4-4DB9-A1D8-11745C964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70" y="982663"/>
            <a:ext cx="2542460" cy="4892675"/>
          </a:xfrm>
        </p:spPr>
      </p:pic>
    </p:spTree>
    <p:extLst>
      <p:ext uri="{BB962C8B-B14F-4D97-AF65-F5344CB8AC3E}">
        <p14:creationId xmlns:p14="http://schemas.microsoft.com/office/powerpoint/2010/main" val="337783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sz="4000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BA84-9A44-43B8-94A1-DBBDB26D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5" y="3174935"/>
            <a:ext cx="1294157" cy="129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64A0-D4AF-411C-AD63-C133AA8E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54" y="3712507"/>
            <a:ext cx="1540562" cy="1135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2BC6E-BD34-43A1-BC1F-0DFA556D2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5" y="2613926"/>
            <a:ext cx="1683026" cy="1122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B0458-F28C-47F5-82DD-5EEC88A300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66" y="3712507"/>
            <a:ext cx="686744" cy="686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75E84-C249-4007-935F-E56C82D0AA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86" y="4522020"/>
            <a:ext cx="1135152" cy="1135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D8696D-5E6E-4638-B39C-49B82D374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95" y="4442687"/>
            <a:ext cx="1246645" cy="1246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1039D8-28A8-415B-B0C9-FB4876150C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66" y="4834524"/>
            <a:ext cx="510144" cy="5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648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Parent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932C35-CD31-4E06-A12F-FD015304B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45" y="982663"/>
            <a:ext cx="2580910" cy="4892675"/>
          </a:xfrm>
        </p:spPr>
      </p:pic>
    </p:spTree>
    <p:extLst>
      <p:ext uri="{BB962C8B-B14F-4D97-AF65-F5344CB8AC3E}">
        <p14:creationId xmlns:p14="http://schemas.microsoft.com/office/powerpoint/2010/main" val="14344600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Appendices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213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201783"/>
            <a:ext cx="9468392" cy="108421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US" dirty="0" err="1"/>
              <a:t>Plangi</a:t>
            </a:r>
            <a:r>
              <a:rPr lang="en-US" dirty="0"/>
              <a:t>, S. (2016). </a:t>
            </a:r>
            <a:r>
              <a:rPr lang="en-US" i="1" dirty="0"/>
              <a:t>Overview of Backend as a Service platforms.</a:t>
            </a:r>
            <a:r>
              <a:rPr lang="en-US" dirty="0"/>
              <a:t> 1-5. Retrieved from: </a:t>
            </a:r>
            <a:r>
              <a:rPr lang="en-US" u="sng" dirty="0">
                <a:hlinkClick r:id="rId2"/>
              </a:rPr>
              <a:t>http://ds.cs.ut.ee/courses/course-files/Siim%20Plangi%20final%20report%20May2016-2.pdf</a:t>
            </a:r>
            <a:endParaRPr lang="en-PH" dirty="0"/>
          </a:p>
          <a:p>
            <a:pPr lvl="0"/>
            <a:r>
              <a:rPr lang="en-US" dirty="0"/>
              <a:t>CMARIX. (2016, August 29). </a:t>
            </a:r>
            <a:r>
              <a:rPr lang="en-US" i="1" dirty="0"/>
              <a:t>14 Benefits of using Firebase</a:t>
            </a:r>
            <a:r>
              <a:rPr lang="en-US" dirty="0"/>
              <a:t>. Retrieved from </a:t>
            </a:r>
            <a:r>
              <a:rPr lang="en-US" u="sng" dirty="0">
                <a:hlinkClick r:id="rId3"/>
              </a:rPr>
              <a:t>https://www.cmarix.com/14-benefits-of-using-firebase/</a:t>
            </a:r>
            <a:endParaRPr lang="en-PH" dirty="0"/>
          </a:p>
          <a:p>
            <a:pPr lvl="0"/>
            <a:r>
              <a:rPr lang="en-US" dirty="0" err="1"/>
              <a:t>Kavuta</a:t>
            </a:r>
            <a:r>
              <a:rPr lang="en-US" dirty="0"/>
              <a:t>, K. D., &amp; </a:t>
            </a:r>
            <a:r>
              <a:rPr lang="en-US" dirty="0" err="1"/>
              <a:t>Nyamanga</a:t>
            </a:r>
            <a:r>
              <a:rPr lang="en-US" dirty="0"/>
              <a:t>, S. (2018). </a:t>
            </a:r>
            <a:r>
              <a:rPr lang="en-US" i="1" dirty="0"/>
              <a:t>The Factors Affecting The Implementation Of Students' </a:t>
            </a:r>
            <a:r>
              <a:rPr lang="en-US" i="1" dirty="0" err="1"/>
              <a:t>Recrods</a:t>
            </a:r>
            <a:r>
              <a:rPr lang="en-US" i="1" dirty="0"/>
              <a:t> Management System To Higher Learning Institutions In Tanzania A Case Of The Institute Of Accountancy Arusha</a:t>
            </a:r>
            <a:r>
              <a:rPr lang="en-US" dirty="0"/>
              <a:t>, 150-156. Retrieved from: </a:t>
            </a:r>
            <a:r>
              <a:rPr lang="en-PH" u="sng" dirty="0">
                <a:hlinkClick r:id="rId4"/>
              </a:rPr>
              <a:t>http://www.ijstr.org/final-print/feb2018/The-Factors-Affecting-The-Implementation-Of-Students-Records-Management-System-To-Higher-Learning-Institutions-In-Tanzania-A-Case-Of-The-Institute-Of-Accountancy-Arusha.pdf</a:t>
            </a:r>
            <a:endParaRPr lang="en-PH" dirty="0"/>
          </a:p>
          <a:p>
            <a:pPr lvl="0"/>
            <a:r>
              <a:rPr lang="en-US" dirty="0"/>
              <a:t>Kelemen, R., &amp; </a:t>
            </a:r>
            <a:r>
              <a:rPr lang="en-US" dirty="0" err="1"/>
              <a:t>Mekovec</a:t>
            </a:r>
            <a:r>
              <a:rPr lang="en-US" dirty="0"/>
              <a:t>, R. (n.d.).</a:t>
            </a:r>
            <a:r>
              <a:rPr lang="en-US" i="1" dirty="0"/>
              <a:t> Document Management System. A Case Study of </a:t>
            </a:r>
            <a:r>
              <a:rPr lang="en-US" i="1" dirty="0" err="1"/>
              <a:t>Verazdin</a:t>
            </a:r>
            <a:r>
              <a:rPr lang="en-US" i="1" dirty="0"/>
              <a:t> Country</a:t>
            </a:r>
            <a:r>
              <a:rPr lang="en-US" dirty="0"/>
              <a:t>, 1-6. Retrieved from: </a:t>
            </a:r>
            <a:r>
              <a:rPr lang="en-US" u="sng" dirty="0">
                <a:hlinkClick r:id="rId5" tooltip="https://bib.irb.hr/datoteka/345603.Kelemen-Mekovec_-_DMS_-_A_Case_Study_of_Varazdin_Counti_pp41-46s.pdf"/>
              </a:rPr>
              <a:t>https://bib.irb.hr/datoteka/345603.Kelemen-Mekovec_-_DMS_-_A_Case_Study_of_Varazdin_Counti_pp41-46s.pdf</a:t>
            </a:r>
            <a:endParaRPr lang="en-PH" dirty="0"/>
          </a:p>
          <a:p>
            <a:pPr lvl="0"/>
            <a:r>
              <a:rPr lang="en-US" dirty="0" err="1"/>
              <a:t>Techaeris</a:t>
            </a:r>
            <a:r>
              <a:rPr lang="en-US" dirty="0"/>
              <a:t>. (2017, September 21). </a:t>
            </a:r>
            <a:r>
              <a:rPr lang="en-US" i="1" dirty="0"/>
              <a:t>Here are seven benefits of mobile apps for business</a:t>
            </a:r>
            <a:r>
              <a:rPr lang="en-US" dirty="0"/>
              <a:t>. Retrieved from </a:t>
            </a:r>
            <a:r>
              <a:rPr lang="en-US" dirty="0" err="1"/>
              <a:t>Techaeris</a:t>
            </a:r>
            <a:r>
              <a:rPr lang="en-US" dirty="0"/>
              <a:t>: </a:t>
            </a:r>
            <a:r>
              <a:rPr lang="en-US" u="sng" dirty="0">
                <a:hlinkClick r:id="rId6"/>
              </a:rPr>
              <a:t>https://techaeris.com/2017/09/21/seven-benefits-mobile-apps-business/</a:t>
            </a:r>
            <a:endParaRPr lang="en-PH" dirty="0"/>
          </a:p>
          <a:p>
            <a:pPr lvl="0"/>
            <a:r>
              <a:rPr lang="en-US" dirty="0"/>
              <a:t>Yumi. (2017). </a:t>
            </a:r>
            <a:r>
              <a:rPr lang="en-US" i="1" dirty="0"/>
              <a:t>Electronic Class Record</a:t>
            </a:r>
            <a:r>
              <a:rPr lang="en-US" dirty="0"/>
              <a:t>. Retrieved from: </a:t>
            </a:r>
            <a:r>
              <a:rPr lang="en-US" u="sng" dirty="0">
                <a:hlinkClick r:id="rId7" tooltip="http://guroako.com/2017/04/23/e-classrecordelectronicclassrecord/"/>
              </a:rPr>
              <a:t>http://guroako.com/2017/04/23/e-classrecordelectronicclassrecord/</a:t>
            </a:r>
            <a:endParaRPr lang="en-PH" dirty="0"/>
          </a:p>
          <a:p>
            <a:pPr lvl="0"/>
            <a:r>
              <a:rPr lang="en-US" dirty="0"/>
              <a:t>Lovett, L. (2018). </a:t>
            </a:r>
            <a:r>
              <a:rPr lang="en-US" i="1" dirty="0"/>
              <a:t>Why the cloud is better than personal data </a:t>
            </a:r>
            <a:r>
              <a:rPr lang="en-US" i="1" dirty="0" err="1"/>
              <a:t>centres</a:t>
            </a:r>
            <a:r>
              <a:rPr lang="en-US" dirty="0"/>
              <a:t>. Retrieved from: </a:t>
            </a:r>
            <a:r>
              <a:rPr lang="en-US" u="sng" dirty="0">
                <a:hlinkClick r:id="rId8"/>
              </a:rPr>
              <a:t>https://turbinehq.com/2018/the-cloud-is-better-than-personal-data-centres/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98876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E7D6AD-6F4D-42BF-B63C-4BB979D92790}"/>
              </a:ext>
            </a:extLst>
          </p:cNvPr>
          <p:cNvSpPr txBox="1">
            <a:spLocks/>
          </p:cNvSpPr>
          <p:nvPr/>
        </p:nvSpPr>
        <p:spPr>
          <a:xfrm>
            <a:off x="2055284" y="1771655"/>
            <a:ext cx="8081431" cy="20478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4453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sz="4000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57836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sz="4000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35657-13B9-4166-891E-5B9E9297B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81" y="2831953"/>
            <a:ext cx="1386507" cy="14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sz="4000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35657-13B9-4166-891E-5B9E9297B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81" y="2831953"/>
            <a:ext cx="1386507" cy="144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B3B86-BB61-4741-83F6-14D1BD1A2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88" y="2882697"/>
            <a:ext cx="1092605" cy="10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7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sz="4000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35657-13B9-4166-891E-5B9E9297B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81" y="2831953"/>
            <a:ext cx="1386507" cy="144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B3B86-BB61-4741-83F6-14D1BD1A2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88" y="2882697"/>
            <a:ext cx="1092605" cy="1092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546AB-AF05-46CE-AEDC-362101CC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93" y="2735745"/>
            <a:ext cx="1386507" cy="13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sz="4000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35657-13B9-4166-891E-5B9E9297B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81" y="2831953"/>
            <a:ext cx="1386507" cy="144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B3B86-BB61-4741-83F6-14D1BD1A2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88" y="2882697"/>
            <a:ext cx="1092605" cy="1092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546AB-AF05-46CE-AEDC-362101CC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93" y="2735745"/>
            <a:ext cx="1386507" cy="1386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F9E9A-0BA7-47DE-87CB-B4DD50F198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418" y="4230406"/>
            <a:ext cx="1892098" cy="18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4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sz="4000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86330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sz="4000" dirty="0"/>
              <a:t>Availability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0DDC4-0252-40C5-90D0-9B92C935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0" y="3429000"/>
            <a:ext cx="3011971" cy="10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77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sz="4000" dirty="0"/>
              <a:t>Availability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0DDC4-0252-40C5-90D0-9B92C935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0" y="3429000"/>
            <a:ext cx="3011971" cy="108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AF6E8-7526-4BCD-A632-CB597B179D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3" y="3061253"/>
            <a:ext cx="2090530" cy="20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30E3-EACC-48FF-BBF4-CF27FF4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9482-8824-4C8A-8028-8F041C3D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PH" dirty="0"/>
              <a:t>Existing Systems for storing </a:t>
            </a:r>
            <a:br>
              <a:rPr lang="en-US" dirty="0"/>
            </a:br>
            <a:r>
              <a:rPr lang="en-US" dirty="0"/>
              <a:t>grades</a:t>
            </a:r>
          </a:p>
        </p:txBody>
      </p:sp>
    </p:spTree>
    <p:extLst>
      <p:ext uri="{BB962C8B-B14F-4D97-AF65-F5344CB8AC3E}">
        <p14:creationId xmlns:p14="http://schemas.microsoft.com/office/powerpoint/2010/main" val="437999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30E3-EACC-48FF-BBF4-CF27FF4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9482-8824-4C8A-8028-8F041C3D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PH" dirty="0"/>
              <a:t>Existing Systems for storing </a:t>
            </a:r>
            <a:br>
              <a:rPr lang="en-US" dirty="0"/>
            </a:br>
            <a:r>
              <a:rPr lang="en-US" dirty="0"/>
              <a:t>grades</a:t>
            </a:r>
          </a:p>
          <a:p>
            <a:r>
              <a:rPr lang="en-US" dirty="0"/>
              <a:t>Uses Excel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790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30E3-EACC-48FF-BBF4-CF27FF4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9482-8824-4C8A-8028-8F041C3D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endParaRPr lang="en-US" dirty="0"/>
          </a:p>
          <a:p>
            <a:r>
              <a:rPr lang="en-PH" dirty="0"/>
              <a:t>Existing Systems for storing 					</a:t>
            </a:r>
            <a:br>
              <a:rPr lang="en-US" dirty="0"/>
            </a:br>
            <a:r>
              <a:rPr lang="en-US" dirty="0"/>
              <a:t>grades</a:t>
            </a:r>
          </a:p>
          <a:p>
            <a:r>
              <a:rPr lang="en-US" dirty="0"/>
              <a:t>Uses Excel 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CD60E-34AD-46BE-AC05-23083D85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36" y="3071192"/>
            <a:ext cx="1495128" cy="14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30E3-EACC-48FF-BBF4-CF27FF44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9482-8824-4C8A-8028-8F041C3D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endParaRPr lang="en-US" dirty="0"/>
          </a:p>
          <a:p>
            <a:r>
              <a:rPr lang="en-PH" dirty="0"/>
              <a:t>Existing Systems for storing 					</a:t>
            </a:r>
            <a:br>
              <a:rPr lang="en-US" dirty="0"/>
            </a:br>
            <a:r>
              <a:rPr lang="en-US" dirty="0"/>
              <a:t>grades</a:t>
            </a:r>
          </a:p>
          <a:p>
            <a:r>
              <a:rPr lang="en-US" dirty="0"/>
              <a:t>Uses Excel 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CD60E-34AD-46BE-AC05-23083D85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36" y="3071192"/>
            <a:ext cx="1495128" cy="1495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264F93-1F0E-4B56-B027-DA3F3AA432CF}"/>
              </a:ext>
            </a:extLst>
          </p:cNvPr>
          <p:cNvSpPr txBox="1"/>
          <p:nvPr/>
        </p:nvSpPr>
        <p:spPr>
          <a:xfrm>
            <a:off x="7360398" y="3157036"/>
            <a:ext cx="328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BEST SOLUTION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370857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86D2-135C-4D3A-A1C5-4AC4CF8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0CB1-1F3B-443D-AA55-ED117BF6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CHALLENGE:</a:t>
            </a:r>
          </a:p>
          <a:p>
            <a:pPr>
              <a:buFontTx/>
              <a:buChar char="-"/>
            </a:pPr>
            <a:r>
              <a:rPr lang="en-US" sz="2800" dirty="0"/>
              <a:t>Accurate</a:t>
            </a:r>
          </a:p>
          <a:p>
            <a:pPr>
              <a:buFontTx/>
              <a:buChar char="-"/>
            </a:pPr>
            <a:r>
              <a:rPr lang="en-US" sz="2800" dirty="0"/>
              <a:t>Safe</a:t>
            </a:r>
          </a:p>
          <a:p>
            <a:pPr>
              <a:buFontTx/>
              <a:buChar char="-"/>
            </a:pPr>
            <a:r>
              <a:rPr lang="en-US" sz="2800" dirty="0"/>
              <a:t>Available at all times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560365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2596-D47D-43BF-9F36-D31076A7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CONTEXT</a:t>
            </a:r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2B0C-57AC-4580-BE93-0A7F5D8B5ECC}"/>
              </a:ext>
            </a:extLst>
          </p:cNvPr>
          <p:cNvSpPr txBox="1"/>
          <p:nvPr/>
        </p:nvSpPr>
        <p:spPr>
          <a:xfrm>
            <a:off x="884584" y="3351167"/>
            <a:ext cx="2097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PROPOSED PROJECT</a:t>
            </a:r>
            <a:endParaRPr lang="en-PH" sz="28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C5F22B-FD70-44D6-83D8-12807A218667}"/>
              </a:ext>
            </a:extLst>
          </p:cNvPr>
          <p:cNvSpPr/>
          <p:nvPr/>
        </p:nvSpPr>
        <p:spPr>
          <a:xfrm>
            <a:off x="2981739" y="3429000"/>
            <a:ext cx="12192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9F932-F7CE-4BFF-BD4C-CCD950E91D61}"/>
              </a:ext>
            </a:extLst>
          </p:cNvPr>
          <p:cNvSpPr txBox="1"/>
          <p:nvPr/>
        </p:nvSpPr>
        <p:spPr>
          <a:xfrm>
            <a:off x="4401378" y="2703949"/>
            <a:ext cx="20971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SYSTEM THAT INTEGRATES AND ARCHIVES ALL THE STUDENTS’ GRADES</a:t>
            </a:r>
            <a:endParaRPr lang="en-P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B6F8B-374C-44E9-9A9E-E8811B2142AB}"/>
              </a:ext>
            </a:extLst>
          </p:cNvPr>
          <p:cNvSpPr txBox="1"/>
          <p:nvPr/>
        </p:nvSpPr>
        <p:spPr>
          <a:xfrm>
            <a:off x="8940250" y="3351167"/>
            <a:ext cx="2097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ONE SYSTEM</a:t>
            </a:r>
            <a:endParaRPr lang="en-PH" sz="4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FC7B82-F0A3-4455-BACB-22DEF47A9397}"/>
              </a:ext>
            </a:extLst>
          </p:cNvPr>
          <p:cNvSpPr/>
          <p:nvPr/>
        </p:nvSpPr>
        <p:spPr>
          <a:xfrm>
            <a:off x="7109791" y="3505054"/>
            <a:ext cx="12192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0338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 a System that:</a:t>
            </a:r>
          </a:p>
          <a:p>
            <a:pPr>
              <a:buFontTx/>
              <a:buChar char="-"/>
            </a:pPr>
            <a:r>
              <a:rPr lang="en-US" dirty="0"/>
              <a:t>Integrates and archives all the students’ grades</a:t>
            </a:r>
          </a:p>
          <a:p>
            <a:pPr>
              <a:buFontTx/>
              <a:buChar char="-"/>
            </a:pPr>
            <a:r>
              <a:rPr lang="en-US" dirty="0"/>
              <a:t>Provides a secure storage</a:t>
            </a:r>
          </a:p>
          <a:p>
            <a:pPr>
              <a:buFontTx/>
              <a:buChar char="-"/>
            </a:pPr>
            <a:r>
              <a:rPr lang="en-US" dirty="0"/>
              <a:t>Reduces the process time of recording and transferring of grades</a:t>
            </a:r>
          </a:p>
          <a:p>
            <a:pPr>
              <a:buFontTx/>
              <a:buChar char="-"/>
            </a:pPr>
            <a:r>
              <a:rPr lang="en-US" dirty="0"/>
              <a:t>Avoids the usage of paper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11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F0C3-C9C4-481F-97B7-1CE48201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DESCRIPTION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4BC1-362B-424D-B150-D361F6587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Provides Public Schools:</a:t>
            </a:r>
          </a:p>
          <a:p>
            <a:pPr>
              <a:buFontTx/>
              <a:buChar char="-"/>
            </a:pPr>
            <a:r>
              <a:rPr lang="en-US" dirty="0"/>
              <a:t>Safe </a:t>
            </a:r>
          </a:p>
          <a:p>
            <a:pPr>
              <a:buFontTx/>
              <a:buChar char="-"/>
            </a:pPr>
            <a:r>
              <a:rPr lang="en-US" dirty="0"/>
              <a:t>Secured </a:t>
            </a:r>
          </a:p>
          <a:p>
            <a:pPr>
              <a:buFontTx/>
              <a:buChar char="-"/>
            </a:pPr>
            <a:r>
              <a:rPr lang="en-US" dirty="0"/>
              <a:t>Easy access</a:t>
            </a:r>
            <a:endParaRPr lang="en-PH" dirty="0"/>
          </a:p>
        </p:txBody>
      </p:sp>
      <p:pic>
        <p:nvPicPr>
          <p:cNvPr id="2054" name="Picture 6" descr="Image result for security icon">
            <a:extLst>
              <a:ext uri="{FF2B5EF4-FFF2-40B4-BE49-F238E27FC236}">
                <a16:creationId xmlns:a16="http://schemas.microsoft.com/office/drawing/2014/main" id="{A1D92ECE-BF58-482D-985E-7EB4A138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71" y="28791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ives icon">
            <a:extLst>
              <a:ext uri="{FF2B5EF4-FFF2-40B4-BE49-F238E27FC236}">
                <a16:creationId xmlns:a16="http://schemas.microsoft.com/office/drawing/2014/main" id="{293938A3-1BDF-48FA-B6CE-3809EEF3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64" y="3429000"/>
            <a:ext cx="2752289" cy="275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Lighten the grade recording process</a:t>
            </a:r>
          </a:p>
          <a:p>
            <a:r>
              <a:rPr lang="en-US" dirty="0"/>
              <a:t>Hasten the process of transmitting records</a:t>
            </a:r>
          </a:p>
          <a:p>
            <a:r>
              <a:rPr lang="en-US" dirty="0"/>
              <a:t>Lessen the tedious manual process</a:t>
            </a:r>
          </a:p>
          <a:p>
            <a:r>
              <a:rPr lang="en-US" dirty="0"/>
              <a:t>Secure student’s grade</a:t>
            </a:r>
          </a:p>
        </p:txBody>
      </p:sp>
    </p:spTree>
    <p:extLst>
      <p:ext uri="{BB962C8B-B14F-4D97-AF65-F5344CB8AC3E}">
        <p14:creationId xmlns:p14="http://schemas.microsoft.com/office/powerpoint/2010/main" val="226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sz="4000" dirty="0"/>
              <a:t>Inefficient storage</a:t>
            </a:r>
            <a:endParaRPr lang="en-US" sz="3600" dirty="0"/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4311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ives icon">
            <a:extLst>
              <a:ext uri="{FF2B5EF4-FFF2-40B4-BE49-F238E27FC236}">
                <a16:creationId xmlns:a16="http://schemas.microsoft.com/office/drawing/2014/main" id="{293938A3-1BDF-48FA-B6CE-3809EEF3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70" y="3923950"/>
            <a:ext cx="2309069" cy="230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Lighten the grade recording process</a:t>
            </a:r>
          </a:p>
          <a:p>
            <a:r>
              <a:rPr lang="en-US" sz="4000" b="1" dirty="0"/>
              <a:t>Hasten the process of transmitting records</a:t>
            </a:r>
          </a:p>
          <a:p>
            <a:r>
              <a:rPr lang="en-US" dirty="0"/>
              <a:t>Lessen the tedious manual process</a:t>
            </a:r>
          </a:p>
          <a:p>
            <a:r>
              <a:rPr lang="en-US" dirty="0"/>
              <a:t>Secure student’s grade</a:t>
            </a:r>
          </a:p>
        </p:txBody>
      </p:sp>
    </p:spTree>
    <p:extLst>
      <p:ext uri="{BB962C8B-B14F-4D97-AF65-F5344CB8AC3E}">
        <p14:creationId xmlns:p14="http://schemas.microsoft.com/office/powerpoint/2010/main" val="278984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ives icon">
            <a:extLst>
              <a:ext uri="{FF2B5EF4-FFF2-40B4-BE49-F238E27FC236}">
                <a16:creationId xmlns:a16="http://schemas.microsoft.com/office/drawing/2014/main" id="{293938A3-1BDF-48FA-B6CE-3809EEF3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46" y="3899482"/>
            <a:ext cx="2281807" cy="22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Lighten the grade recording process</a:t>
            </a:r>
          </a:p>
          <a:p>
            <a:r>
              <a:rPr lang="en-US" dirty="0"/>
              <a:t>Hasten the process of transmitting records</a:t>
            </a:r>
          </a:p>
          <a:p>
            <a:r>
              <a:rPr lang="en-US" sz="4000" b="1" dirty="0"/>
              <a:t>Lessen the tedious manual process</a:t>
            </a:r>
          </a:p>
          <a:p>
            <a:r>
              <a:rPr lang="en-US" dirty="0"/>
              <a:t>Secure student’s grade</a:t>
            </a:r>
          </a:p>
        </p:txBody>
      </p:sp>
    </p:spTree>
    <p:extLst>
      <p:ext uri="{BB962C8B-B14F-4D97-AF65-F5344CB8AC3E}">
        <p14:creationId xmlns:p14="http://schemas.microsoft.com/office/powerpoint/2010/main" val="1348915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jectives icon">
            <a:extLst>
              <a:ext uri="{FF2B5EF4-FFF2-40B4-BE49-F238E27FC236}">
                <a16:creationId xmlns:a16="http://schemas.microsoft.com/office/drawing/2014/main" id="{293938A3-1BDF-48FA-B6CE-3809EEF3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64" y="3429000"/>
            <a:ext cx="2752289" cy="275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Lighten the grade recording process</a:t>
            </a:r>
          </a:p>
          <a:p>
            <a:r>
              <a:rPr lang="en-US" dirty="0"/>
              <a:t>Hasten the process of transmitting records</a:t>
            </a:r>
          </a:p>
          <a:p>
            <a:r>
              <a:rPr lang="en-US" dirty="0"/>
              <a:t>Lessen the tedious manual process</a:t>
            </a:r>
          </a:p>
          <a:p>
            <a:r>
              <a:rPr lang="en-US" sz="4000" b="1" dirty="0"/>
              <a:t>Secure student’s grade</a:t>
            </a:r>
          </a:p>
        </p:txBody>
      </p:sp>
    </p:spTree>
    <p:extLst>
      <p:ext uri="{BB962C8B-B14F-4D97-AF65-F5344CB8AC3E}">
        <p14:creationId xmlns:p14="http://schemas.microsoft.com/office/powerpoint/2010/main" val="222360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SCOPE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Grade 1 - Grade 10 </a:t>
            </a:r>
          </a:p>
          <a:p>
            <a:r>
              <a:rPr lang="en-PH" dirty="0"/>
              <a:t>Public Schools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9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RELATED LITERATURE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40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Document Management System (DMS)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Faster document retrieval</a:t>
            </a:r>
          </a:p>
          <a:p>
            <a:r>
              <a:rPr lang="en-PH" dirty="0"/>
              <a:t>Centralization of archiving</a:t>
            </a:r>
          </a:p>
          <a:p>
            <a:r>
              <a:rPr lang="en-PH" dirty="0"/>
              <a:t>Better decision making process</a:t>
            </a:r>
          </a:p>
          <a:p>
            <a:r>
              <a:rPr lang="en-PH" dirty="0"/>
              <a:t>Better distribution of work</a:t>
            </a:r>
          </a:p>
          <a:p>
            <a:r>
              <a:rPr lang="en-PH" dirty="0"/>
              <a:t>Better electronic documents handling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20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Document Management System (DMS)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Not timing consuming</a:t>
            </a:r>
          </a:p>
          <a:p>
            <a:r>
              <a:rPr lang="en-PH" dirty="0"/>
              <a:t>Less space for archiving</a:t>
            </a:r>
          </a:p>
          <a:p>
            <a:r>
              <a:rPr lang="en-PH" dirty="0"/>
              <a:t>Reduces labor</a:t>
            </a:r>
          </a:p>
          <a:p>
            <a:r>
              <a:rPr lang="en-PH" dirty="0"/>
              <a:t>Easy access to files</a:t>
            </a:r>
          </a:p>
          <a:p>
            <a:r>
              <a:rPr lang="en-PH" dirty="0"/>
              <a:t>Eliminates lost and misplaced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K-12 Education System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A85656-DA1B-44EE-B04E-BD6A60FD8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DepEd</a:t>
            </a:r>
          </a:p>
          <a:p>
            <a:r>
              <a:rPr lang="en-PH" dirty="0"/>
              <a:t>Kindergarten to Grade 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2F8C5D-C201-4BB9-9269-8F2366ED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1" y="4060826"/>
            <a:ext cx="6715125" cy="1905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11A222-EBF6-4E9D-B62C-E7F6B91C4EAA}"/>
              </a:ext>
            </a:extLst>
          </p:cNvPr>
          <p:cNvSpPr txBox="1">
            <a:spLocks/>
          </p:cNvSpPr>
          <p:nvPr/>
        </p:nvSpPr>
        <p:spPr>
          <a:xfrm>
            <a:off x="3781425" y="3504142"/>
            <a:ext cx="8524875" cy="575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b="1" dirty="0"/>
              <a:t>Tracks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28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Using Spreadsheets to Keep Track of Students' Grades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E944F-2786-4B6C-8816-304CE0A13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659" y="2781300"/>
            <a:ext cx="3689770" cy="2076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1A434B-C5A9-4A52-9DCC-3BAD997F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2781300"/>
            <a:ext cx="2076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86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b="1" dirty="0"/>
              <a:t>Learner Information System (LIS)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Provide a standardized registration</a:t>
            </a:r>
          </a:p>
          <a:p>
            <a:r>
              <a:rPr lang="en-PH" dirty="0"/>
              <a:t>Track learner progress / performance</a:t>
            </a:r>
          </a:p>
          <a:p>
            <a:r>
              <a:rPr lang="en-PH" dirty="0"/>
              <a:t>Provide learner information </a:t>
            </a:r>
          </a:p>
          <a:p>
            <a:r>
              <a:rPr lang="en-PH" dirty="0"/>
              <a:t>Enhance management of learner records.</a:t>
            </a:r>
          </a:p>
        </p:txBody>
      </p:sp>
      <p:pic>
        <p:nvPicPr>
          <p:cNvPr id="2050" name="Picture 2" descr="Image result for deped">
            <a:extLst>
              <a:ext uri="{FF2B5EF4-FFF2-40B4-BE49-F238E27FC236}">
                <a16:creationId xmlns:a16="http://schemas.microsoft.com/office/drawing/2014/main" id="{249AB81B-B1FB-41DB-8283-B48A74B8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8" y="4321310"/>
            <a:ext cx="3047999" cy="15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sz="4000" dirty="0"/>
              <a:t>Inefficient storage</a:t>
            </a:r>
            <a:endParaRPr lang="en-US" sz="3600" dirty="0"/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E0137-8578-40FF-B1AD-45F60FF80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5" y="2530427"/>
            <a:ext cx="3513028" cy="19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0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Electronic Class Record (ECR)</a:t>
            </a:r>
            <a:endParaRPr lang="en-US" dirty="0"/>
          </a:p>
        </p:txBody>
      </p:sp>
      <p:pic>
        <p:nvPicPr>
          <p:cNvPr id="7" name="Picture 2" descr="Image result for deped">
            <a:extLst>
              <a:ext uri="{FF2B5EF4-FFF2-40B4-BE49-F238E27FC236}">
                <a16:creationId xmlns:a16="http://schemas.microsoft.com/office/drawing/2014/main" id="{68F67B71-275E-4F9C-8CA5-F963D4E85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8" y="4321310"/>
            <a:ext cx="3047999" cy="15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843024-0DCC-41B8-9084-4F09252B7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338" y="3772430"/>
            <a:ext cx="2103438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9DE3D0-FD88-49FB-90C3-0D79C2C5563F}"/>
              </a:ext>
            </a:extLst>
          </p:cNvPr>
          <p:cNvSpPr txBox="1">
            <a:spLocks/>
          </p:cNvSpPr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Convenient</a:t>
            </a:r>
          </a:p>
          <a:p>
            <a:r>
              <a:rPr lang="en-PH" dirty="0"/>
              <a:t>Ensures accuracy</a:t>
            </a:r>
          </a:p>
          <a:p>
            <a:r>
              <a:rPr lang="en-PH" dirty="0"/>
              <a:t>Accessible</a:t>
            </a:r>
          </a:p>
        </p:txBody>
      </p:sp>
    </p:spTree>
    <p:extLst>
      <p:ext uri="{BB962C8B-B14F-4D97-AF65-F5344CB8AC3E}">
        <p14:creationId xmlns:p14="http://schemas.microsoft.com/office/powerpoint/2010/main" val="370720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TECHNICAL 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91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201783"/>
            <a:ext cx="9468392" cy="108421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Technical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BC873-40E7-4426-AD61-59597819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87" y="2743202"/>
            <a:ext cx="13430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201783"/>
            <a:ext cx="9468392" cy="108421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Technical Background</a:t>
            </a:r>
          </a:p>
        </p:txBody>
      </p:sp>
      <p:pic>
        <p:nvPicPr>
          <p:cNvPr id="1026" name="Picture 2" descr="Image result for php">
            <a:extLst>
              <a:ext uri="{FF2B5EF4-FFF2-40B4-BE49-F238E27FC236}">
                <a16:creationId xmlns:a16="http://schemas.microsoft.com/office/drawing/2014/main" id="{EA274138-22D0-431A-8B0C-543111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45" y="2617254"/>
            <a:ext cx="2288020" cy="12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ysql logo">
            <a:extLst>
              <a:ext uri="{FF2B5EF4-FFF2-40B4-BE49-F238E27FC236}">
                <a16:creationId xmlns:a16="http://schemas.microsoft.com/office/drawing/2014/main" id="{797E7092-D25C-4435-AAB0-7DB309AF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14" y="4183981"/>
            <a:ext cx="2831223" cy="147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xampp logo">
            <a:extLst>
              <a:ext uri="{FF2B5EF4-FFF2-40B4-BE49-F238E27FC236}">
                <a16:creationId xmlns:a16="http://schemas.microsoft.com/office/drawing/2014/main" id="{A5BF7B3C-E1A0-4330-A4E8-A7ADBEA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93" y="2942073"/>
            <a:ext cx="3732135" cy="9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78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DESIGN AND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1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FA177F-145C-478A-A7ED-8D021CE7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96A522-1258-462E-AFC5-F5E3F141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D43597-59D1-4246-A90D-26FE2B608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D48CD8-BE7A-4992-8570-58DEE982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A68BD7C-72FC-4E92-88BB-3401D485D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B73423-E00D-4FC9-9873-0C259A14B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rgbClr val="262626"/>
                </a:solidFill>
              </a:rPr>
              <a:t>Events 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EEABFB-D1AB-4BFF-84FC-449548E9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71E8EF-2591-4E22-8716-77409E760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6" y="1410208"/>
            <a:ext cx="3164199" cy="385878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31BC86-8965-4F95-9FD9-76313A7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03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rgbClr val="262626"/>
                </a:solidFill>
              </a:rPr>
              <a:t>Assign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9D55D2-A56C-4781-98B6-F858CE9C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2" y="609602"/>
            <a:ext cx="4526076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72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rgbClr val="262626"/>
                </a:solidFill>
              </a:rPr>
              <a:t>View Teacher-Class Adviser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41CDD1-A85F-4D48-8439-9B7DD5C78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52" y="609602"/>
            <a:ext cx="5745757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3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rgbClr val="262626"/>
                </a:solidFill>
              </a:rPr>
              <a:t>View Section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D3EF23-DDB7-4FFF-865F-E170C1EC4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16" y="609602"/>
            <a:ext cx="5615828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6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View Student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650F09-1C31-4696-8D88-2B6BFF94A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70" y="1417320"/>
            <a:ext cx="4290060" cy="4023360"/>
          </a:xfrm>
        </p:spPr>
      </p:pic>
    </p:spTree>
    <p:extLst>
      <p:ext uri="{BB962C8B-B14F-4D97-AF65-F5344CB8AC3E}">
        <p14:creationId xmlns:p14="http://schemas.microsoft.com/office/powerpoint/2010/main" val="158689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sz="4000" dirty="0"/>
              <a:t>Inefficient storage</a:t>
            </a:r>
            <a:endParaRPr lang="en-US" sz="3600" dirty="0"/>
          </a:p>
          <a:p>
            <a:r>
              <a:rPr lang="en-US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E0137-8578-40FF-B1AD-45F60FF80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5" y="2530427"/>
            <a:ext cx="3513028" cy="1977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3860B-9434-4F66-9A83-760533A2F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77" y="3970868"/>
            <a:ext cx="1905000" cy="1905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3DDE5B-FB6D-43F2-A73D-ABE094BAC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93392" y="4281739"/>
            <a:ext cx="828527" cy="16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11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Register Student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B7CAC6-CD98-4D1D-9F4F-637F32EB4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131570"/>
            <a:ext cx="4282440" cy="4594860"/>
          </a:xfrm>
        </p:spPr>
      </p:pic>
    </p:spTree>
    <p:extLst>
      <p:ext uri="{BB962C8B-B14F-4D97-AF65-F5344CB8AC3E}">
        <p14:creationId xmlns:p14="http://schemas.microsoft.com/office/powerpoint/2010/main" val="2132422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Update Student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DA6129-CFD5-4E42-93CC-C7D43D05D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1066800"/>
            <a:ext cx="4282440" cy="4724400"/>
          </a:xfrm>
        </p:spPr>
      </p:pic>
    </p:spTree>
    <p:extLst>
      <p:ext uri="{BB962C8B-B14F-4D97-AF65-F5344CB8AC3E}">
        <p14:creationId xmlns:p14="http://schemas.microsoft.com/office/powerpoint/2010/main" val="4271194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Provide Subject Grade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B4CC36-A652-4AD1-8B19-54F860485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45" y="982663"/>
            <a:ext cx="3344710" cy="4892675"/>
          </a:xfrm>
        </p:spPr>
      </p:pic>
    </p:spTree>
    <p:extLst>
      <p:ext uri="{BB962C8B-B14F-4D97-AF65-F5344CB8AC3E}">
        <p14:creationId xmlns:p14="http://schemas.microsoft.com/office/powerpoint/2010/main" val="64729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Compute Grades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B72F3B-990C-4F07-828E-099D94E3E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25" y="982663"/>
            <a:ext cx="3309550" cy="4892675"/>
          </a:xfrm>
        </p:spPr>
      </p:pic>
    </p:spTree>
    <p:extLst>
      <p:ext uri="{BB962C8B-B14F-4D97-AF65-F5344CB8AC3E}">
        <p14:creationId xmlns:p14="http://schemas.microsoft.com/office/powerpoint/2010/main" val="1644333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Create Report Card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04A805-23F7-4CFA-8CC7-E458533D5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6" y="982663"/>
            <a:ext cx="3485489" cy="4892675"/>
          </a:xfrm>
        </p:spPr>
      </p:pic>
    </p:spTree>
    <p:extLst>
      <p:ext uri="{BB962C8B-B14F-4D97-AF65-F5344CB8AC3E}">
        <p14:creationId xmlns:p14="http://schemas.microsoft.com/office/powerpoint/2010/main" val="2537057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View Subject Grade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007289-76D7-4A06-98E3-69A7E2C2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40" y="1215390"/>
            <a:ext cx="4312920" cy="4427220"/>
          </a:xfrm>
        </p:spPr>
      </p:pic>
    </p:spTree>
    <p:extLst>
      <p:ext uri="{BB962C8B-B14F-4D97-AF65-F5344CB8AC3E}">
        <p14:creationId xmlns:p14="http://schemas.microsoft.com/office/powerpoint/2010/main" val="3186270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View Report Card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108140-CC95-446F-9078-8F84D87C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90" y="1283970"/>
            <a:ext cx="4274820" cy="4290060"/>
          </a:xfrm>
        </p:spPr>
      </p:pic>
    </p:spTree>
    <p:extLst>
      <p:ext uri="{BB962C8B-B14F-4D97-AF65-F5344CB8AC3E}">
        <p14:creationId xmlns:p14="http://schemas.microsoft.com/office/powerpoint/2010/main" val="424555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Generate Transcript of Record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7709C5-824E-4A74-97F5-18CE318D6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48" y="1039237"/>
            <a:ext cx="4274820" cy="4777740"/>
          </a:xfrm>
        </p:spPr>
      </p:pic>
    </p:spTree>
    <p:extLst>
      <p:ext uri="{BB962C8B-B14F-4D97-AF65-F5344CB8AC3E}">
        <p14:creationId xmlns:p14="http://schemas.microsoft.com/office/powerpoint/2010/main" val="3085796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Storing in the Database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Requirements Documentation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3A41B6-2538-4CDB-8485-5E71868D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15" y="982663"/>
            <a:ext cx="3622771" cy="4892675"/>
          </a:xfrm>
        </p:spPr>
      </p:pic>
    </p:spTree>
    <p:extLst>
      <p:ext uri="{BB962C8B-B14F-4D97-AF65-F5344CB8AC3E}">
        <p14:creationId xmlns:p14="http://schemas.microsoft.com/office/powerpoint/2010/main" val="451687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Requirements 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Gap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B9A7-F5FE-4E53-8A42-630720F4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007EA-7D8C-448F-99B1-116A39B1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3" y="1388534"/>
            <a:ext cx="5934075" cy="41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sz="4000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618331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2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UML Diagrams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5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Use Case Diagram - Principal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7DC88E2-DB80-485A-959A-65CAB557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9" y="1231317"/>
            <a:ext cx="6188509" cy="48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Use Case Diagram - Registrar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0C2DBD14-D579-4306-A0E0-250475811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92" y="1257226"/>
            <a:ext cx="6401016" cy="43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Use Case Diagram – Grading Process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75221574-49CB-443E-BB67-1D2497C2F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51" y="1231317"/>
            <a:ext cx="6028098" cy="51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82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Context Level Diagram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848A98D-0B4F-4CDE-84A8-333492CD3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36" y="1231317"/>
            <a:ext cx="8186125" cy="53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7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0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742C74-C29D-49A3-ADC5-D75C046C6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62" y="1231317"/>
            <a:ext cx="6693273" cy="48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8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479089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1 - Principal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B0D190-514D-497F-8ECE-EC8714280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616"/>
            <a:ext cx="12192000" cy="48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79" y="0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1 - Registrar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1E9181-19BD-439C-9A96-8B94F0B22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65" y="610214"/>
            <a:ext cx="8168463" cy="62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9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479089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1 - Teacher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D4DF61-B282-42BB-BE21-CBC03F201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519"/>
            <a:ext cx="12192000" cy="32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sz="4000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69270-81DB-4CEA-85F1-DBD40A61D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090">
            <a:off x="5280899" y="2778893"/>
            <a:ext cx="1193108" cy="1193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5BF59-85C9-4C1B-99BF-9BD54BC21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72" y="2866422"/>
            <a:ext cx="1018050" cy="1018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704EB-AC4D-40D6-A15E-41E4CD79D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46" y="3949380"/>
            <a:ext cx="1018051" cy="10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4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479089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1 – Class Adviser</a:t>
            </a:r>
          </a:p>
        </p:txBody>
      </p:sp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90093F4-9CA7-46C7-81E2-61E84E687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1181100"/>
            <a:ext cx="937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9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479089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Data Flow Diagram Level 1 – Parent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3219CD-7539-4A8A-BF06-42DC06FC6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11" y="1371252"/>
            <a:ext cx="6659378" cy="4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4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394" y="-67581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Entity Relationship Diagram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FC390E-7E0C-4666-8D61-7B0290DB4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880" y="482774"/>
            <a:ext cx="12296880" cy="63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7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Assignment of Section – Activity Diagram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C1213ED-5ECF-4F7B-ABA7-FFAB0063B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94" y="1231317"/>
            <a:ext cx="3852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99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Register-Update of Student – Activity Diagram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9297C67-A3BA-46C2-8D01-407851B6F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55" y="1231317"/>
            <a:ext cx="425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4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Submission of Subject Grade Record– Activity Diagram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B995A8-E4CB-4740-9D33-40FF5684E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52" y="1231317"/>
            <a:ext cx="273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Creating of Report Card– Activity Diagram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534BC6-D059-4F26-BACD-A75133EC1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40" y="1130300"/>
            <a:ext cx="419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9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680963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Inquiry of Grade – Activity Diagram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BBA438-8A32-4916-9B9F-626D3D90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74" y="1231317"/>
            <a:ext cx="4457850" cy="66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6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-90562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Principal - System Sequence Diagram</a:t>
            </a: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83A717B-8ADA-47BB-9210-2BB5D4237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57" y="69850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0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-90562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Registrar - System Sequence Diagram</a:t>
            </a: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3633786-54D2-46A5-9FB6-BA8EA7F8A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55" y="1485834"/>
            <a:ext cx="7406890" cy="38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sz="4000" dirty="0"/>
              <a:t>Prone to damage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69270-81DB-4CEA-85F1-DBD40A61D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090">
            <a:off x="5280899" y="2778893"/>
            <a:ext cx="1193108" cy="1193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5BF59-85C9-4C1B-99BF-9BD54BC21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72" y="2866422"/>
            <a:ext cx="1018050" cy="1018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704EB-AC4D-40D6-A15E-41E4CD79D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46" y="3949380"/>
            <a:ext cx="1018051" cy="1018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97DE8-813C-49AB-8084-CD203F1D0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48" y="3037568"/>
            <a:ext cx="1823623" cy="18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39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-90562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Teacher-Class Adviser - System Sequence Diagram</a:t>
            </a: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933AFC1-AEB8-45A5-B286-83D68796B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1" y="459792"/>
            <a:ext cx="10893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703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-90562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Parent - System Sequence Diagram</a:t>
            </a:r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3CE3110-3660-4B85-B762-E4D34099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0" y="1291518"/>
            <a:ext cx="6086680" cy="42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1014338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Object Diagram</a:t>
            </a:r>
          </a:p>
        </p:txBody>
      </p: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C2F44CC-19CE-4ED9-9505-A86DB653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92"/>
            <a:ext cx="12192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76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0E150-E6F8-4431-8E05-E830A4D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581" y="739161"/>
            <a:ext cx="9190837" cy="550354"/>
          </a:xfrm>
        </p:spPr>
        <p:txBody>
          <a:bodyPr>
            <a:normAutofit fontScale="90000"/>
          </a:bodyPr>
          <a:lstStyle/>
          <a:p>
            <a:pPr algn="ctr"/>
            <a:r>
              <a:rPr lang="en-PH" dirty="0"/>
              <a:t>Class Diagram</a:t>
            </a:r>
          </a:p>
        </p:txBody>
      </p:sp>
      <p:pic>
        <p:nvPicPr>
          <p:cNvPr id="5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10EBDABF-EAEB-4E47-AE60-CE2C18007A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4" y="1289515"/>
            <a:ext cx="7334250" cy="5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26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Login Screen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78B53B-A751-4D50-A398-50DADEBEF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03" y="982663"/>
            <a:ext cx="2587195" cy="4892675"/>
          </a:xfrm>
        </p:spPr>
      </p:pic>
    </p:spTree>
    <p:extLst>
      <p:ext uri="{BB962C8B-B14F-4D97-AF65-F5344CB8AC3E}">
        <p14:creationId xmlns:p14="http://schemas.microsoft.com/office/powerpoint/2010/main" val="57509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DD6DDE-161C-4FE0-BE58-36A6AD535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07" y="982663"/>
            <a:ext cx="2637186" cy="4892675"/>
          </a:xfrm>
        </p:spPr>
      </p:pic>
    </p:spTree>
    <p:extLst>
      <p:ext uri="{BB962C8B-B14F-4D97-AF65-F5344CB8AC3E}">
        <p14:creationId xmlns:p14="http://schemas.microsoft.com/office/powerpoint/2010/main" val="972330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9E361C-A697-4BDF-8AB3-2F2BA4500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81" y="982663"/>
            <a:ext cx="2646038" cy="4892675"/>
          </a:xfrm>
        </p:spPr>
      </p:pic>
    </p:spTree>
    <p:extLst>
      <p:ext uri="{BB962C8B-B14F-4D97-AF65-F5344CB8AC3E}">
        <p14:creationId xmlns:p14="http://schemas.microsoft.com/office/powerpoint/2010/main" val="2022796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36FAC6-11B5-4139-99F0-0EE08C2E7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43" y="982663"/>
            <a:ext cx="2665115" cy="4892675"/>
          </a:xfrm>
        </p:spPr>
      </p:pic>
    </p:spTree>
    <p:extLst>
      <p:ext uri="{BB962C8B-B14F-4D97-AF65-F5344CB8AC3E}">
        <p14:creationId xmlns:p14="http://schemas.microsoft.com/office/powerpoint/2010/main" val="2702644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D5528B-D8F8-4BB2-880C-AF2A34DFB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07" y="969963"/>
            <a:ext cx="2637186" cy="4892675"/>
          </a:xfrm>
        </p:spPr>
      </p:pic>
    </p:spTree>
    <p:extLst>
      <p:ext uri="{BB962C8B-B14F-4D97-AF65-F5344CB8AC3E}">
        <p14:creationId xmlns:p14="http://schemas.microsoft.com/office/powerpoint/2010/main" val="3190778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2A4548-48E4-4359-AC50-4142B88F7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45" y="982663"/>
            <a:ext cx="2580910" cy="4892675"/>
          </a:xfrm>
        </p:spPr>
      </p:pic>
    </p:spTree>
    <p:extLst>
      <p:ext uri="{BB962C8B-B14F-4D97-AF65-F5344CB8AC3E}">
        <p14:creationId xmlns:p14="http://schemas.microsoft.com/office/powerpoint/2010/main" val="13067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7662"/>
            <a:ext cx="9601196" cy="3684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 that arises:</a:t>
            </a:r>
          </a:p>
          <a:p>
            <a:r>
              <a:rPr lang="en-US" dirty="0"/>
              <a:t> Inefficient storage</a:t>
            </a:r>
          </a:p>
          <a:p>
            <a:r>
              <a:rPr lang="en-US" dirty="0"/>
              <a:t>Prone to damage</a:t>
            </a:r>
          </a:p>
          <a:p>
            <a:r>
              <a:rPr lang="en-US" sz="4000" dirty="0"/>
              <a:t>Security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2196562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51F310-BD04-40E5-B4D3-38AE299DA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14" y="969963"/>
            <a:ext cx="2563972" cy="4892675"/>
          </a:xfrm>
        </p:spPr>
      </p:pic>
    </p:spTree>
    <p:extLst>
      <p:ext uri="{BB962C8B-B14F-4D97-AF65-F5344CB8AC3E}">
        <p14:creationId xmlns:p14="http://schemas.microsoft.com/office/powerpoint/2010/main" val="2204292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F20338-160B-4110-A4B5-24D47B64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74" y="982663"/>
            <a:ext cx="2571052" cy="4892675"/>
          </a:xfrm>
        </p:spPr>
      </p:pic>
    </p:spTree>
    <p:extLst>
      <p:ext uri="{BB962C8B-B14F-4D97-AF65-F5344CB8AC3E}">
        <p14:creationId xmlns:p14="http://schemas.microsoft.com/office/powerpoint/2010/main" val="592910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DBB9E15-480A-416B-AA8A-EB478D4E3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9" y="982663"/>
            <a:ext cx="2576103" cy="4892675"/>
          </a:xfrm>
        </p:spPr>
      </p:pic>
    </p:spTree>
    <p:extLst>
      <p:ext uri="{BB962C8B-B14F-4D97-AF65-F5344CB8AC3E}">
        <p14:creationId xmlns:p14="http://schemas.microsoft.com/office/powerpoint/2010/main" val="3310765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E9FBA1-3E3A-4705-8626-EBE8B0C71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93" y="982663"/>
            <a:ext cx="2569015" cy="4892675"/>
          </a:xfrm>
        </p:spPr>
      </p:pic>
    </p:spTree>
    <p:extLst>
      <p:ext uri="{BB962C8B-B14F-4D97-AF65-F5344CB8AC3E}">
        <p14:creationId xmlns:p14="http://schemas.microsoft.com/office/powerpoint/2010/main" val="2018268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DD228-F0A4-468B-BD8E-5A88F7E08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17" y="982663"/>
            <a:ext cx="2549366" cy="4892675"/>
          </a:xfrm>
        </p:spPr>
      </p:pic>
    </p:spTree>
    <p:extLst>
      <p:ext uri="{BB962C8B-B14F-4D97-AF65-F5344CB8AC3E}">
        <p14:creationId xmlns:p14="http://schemas.microsoft.com/office/powerpoint/2010/main" val="1356757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25D0B6-7CB0-45DA-8941-3B5509385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77" y="982663"/>
            <a:ext cx="2580646" cy="4892675"/>
          </a:xfrm>
        </p:spPr>
      </p:pic>
    </p:spTree>
    <p:extLst>
      <p:ext uri="{BB962C8B-B14F-4D97-AF65-F5344CB8AC3E}">
        <p14:creationId xmlns:p14="http://schemas.microsoft.com/office/powerpoint/2010/main" val="2754851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810028-C663-4D8F-A1C6-884A22899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93" y="982663"/>
            <a:ext cx="2569015" cy="4892675"/>
          </a:xfrm>
        </p:spPr>
      </p:pic>
    </p:spTree>
    <p:extLst>
      <p:ext uri="{BB962C8B-B14F-4D97-AF65-F5344CB8AC3E}">
        <p14:creationId xmlns:p14="http://schemas.microsoft.com/office/powerpoint/2010/main" val="1671146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A91655-C1A4-4699-ABC5-2065EEBC6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69" y="982663"/>
            <a:ext cx="2556662" cy="4892675"/>
          </a:xfrm>
        </p:spPr>
      </p:pic>
    </p:spTree>
    <p:extLst>
      <p:ext uri="{BB962C8B-B14F-4D97-AF65-F5344CB8AC3E}">
        <p14:creationId xmlns:p14="http://schemas.microsoft.com/office/powerpoint/2010/main" val="157628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Registrar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3815B1-22FB-42C6-8A28-60F33937C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10" y="982663"/>
            <a:ext cx="2592781" cy="4892675"/>
          </a:xfrm>
        </p:spPr>
      </p:pic>
    </p:spTree>
    <p:extLst>
      <p:ext uri="{BB962C8B-B14F-4D97-AF65-F5344CB8AC3E}">
        <p14:creationId xmlns:p14="http://schemas.microsoft.com/office/powerpoint/2010/main" val="1677818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262626"/>
                </a:solidFill>
              </a:rPr>
              <a:t>Teacher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Prototype Wireframes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8101CB-C4AC-42E0-AB88-D746226A3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15" y="982663"/>
            <a:ext cx="2554370" cy="4892675"/>
          </a:xfrm>
        </p:spPr>
      </p:pic>
    </p:spTree>
    <p:extLst>
      <p:ext uri="{BB962C8B-B14F-4D97-AF65-F5344CB8AC3E}">
        <p14:creationId xmlns:p14="http://schemas.microsoft.com/office/powerpoint/2010/main" val="2547771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1095</Words>
  <Application>Microsoft Office PowerPoint</Application>
  <PresentationFormat>Widescreen</PresentationFormat>
  <Paragraphs>357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6" baseType="lpstr">
      <vt:lpstr>Arial</vt:lpstr>
      <vt:lpstr>Garamond</vt:lpstr>
      <vt:lpstr>Organic</vt:lpstr>
      <vt:lpstr>Student Record Management System for Bangkal Elementary School - Main</vt:lpstr>
      <vt:lpstr>INTRODUCTION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PROJECT CONTEXT</vt:lpstr>
      <vt:lpstr>PURPOSE AND DESCRIPTION</vt:lpstr>
      <vt:lpstr>PURPOSE AND DESCRIPTION</vt:lpstr>
      <vt:lpstr>OBJECTIVES</vt:lpstr>
      <vt:lpstr>OBJECTIVES</vt:lpstr>
      <vt:lpstr>OBJECTIVES</vt:lpstr>
      <vt:lpstr>OBJECTIVES</vt:lpstr>
      <vt:lpstr>SCOPE AND LIMITATIONS</vt:lpstr>
      <vt:lpstr>RELATED LITERATURE</vt:lpstr>
      <vt:lpstr>Document Management System (DMS)</vt:lpstr>
      <vt:lpstr>Document Management System (DMS)</vt:lpstr>
      <vt:lpstr>K-12 Education System</vt:lpstr>
      <vt:lpstr>Using Spreadsheets to Keep Track of Students' Grades</vt:lpstr>
      <vt:lpstr>Learner Information System (LIS)</vt:lpstr>
      <vt:lpstr>Electronic Class Record (ECR)</vt:lpstr>
      <vt:lpstr>TECHNICAL BACKGROUND</vt:lpstr>
      <vt:lpstr>Technical Background</vt:lpstr>
      <vt:lpstr>Technical Background</vt:lpstr>
      <vt:lpstr>DESIGN AND METHODOLOGY</vt:lpstr>
      <vt:lpstr>Events Table</vt:lpstr>
      <vt:lpstr>Assign Section</vt:lpstr>
      <vt:lpstr>View Teacher-Class Adviser List</vt:lpstr>
      <vt:lpstr>View Section List</vt:lpstr>
      <vt:lpstr>View Student List</vt:lpstr>
      <vt:lpstr>Register Student Information</vt:lpstr>
      <vt:lpstr>Update Student Information</vt:lpstr>
      <vt:lpstr>Provide Subject Grade</vt:lpstr>
      <vt:lpstr>Compute Grades</vt:lpstr>
      <vt:lpstr>Create Report Card</vt:lpstr>
      <vt:lpstr>View Subject Grade</vt:lpstr>
      <vt:lpstr>View Report Card</vt:lpstr>
      <vt:lpstr>Generate Transcript of Record</vt:lpstr>
      <vt:lpstr>Storing in the Database</vt:lpstr>
      <vt:lpstr>Gap Analysis</vt:lpstr>
      <vt:lpstr>Results and Discussion</vt:lpstr>
      <vt:lpstr>UML Diagrams</vt:lpstr>
      <vt:lpstr>Use Case Diagram - Principal</vt:lpstr>
      <vt:lpstr>Use Case Diagram - Registrar</vt:lpstr>
      <vt:lpstr>Use Case Diagram – Grading Process</vt:lpstr>
      <vt:lpstr>Context Level Diagram</vt:lpstr>
      <vt:lpstr>Data Flow Diagram Level 0</vt:lpstr>
      <vt:lpstr>Data Flow Diagram Level 1 - Principal</vt:lpstr>
      <vt:lpstr>Data Flow Diagram Level 1 - Registrar</vt:lpstr>
      <vt:lpstr>Data Flow Diagram Level 1 - Teacher</vt:lpstr>
      <vt:lpstr>Data Flow Diagram Level 1 – Class Adviser</vt:lpstr>
      <vt:lpstr>Data Flow Diagram Level 1 – Parent</vt:lpstr>
      <vt:lpstr>Entity Relationship Diagram</vt:lpstr>
      <vt:lpstr>Assignment of Section – Activity Diagram</vt:lpstr>
      <vt:lpstr>Register-Update of Student – Activity Diagram</vt:lpstr>
      <vt:lpstr>Submission of Subject Grade Record– Activity Diagram</vt:lpstr>
      <vt:lpstr>Creating of Report Card– Activity Diagram</vt:lpstr>
      <vt:lpstr>Inquiry of Grade – Activity Diagram</vt:lpstr>
      <vt:lpstr>Principal - System Sequence Diagram</vt:lpstr>
      <vt:lpstr>Registrar - System Sequence Diagram</vt:lpstr>
      <vt:lpstr>Teacher-Class Adviser - System Sequence Diagram</vt:lpstr>
      <vt:lpstr>Parent - System Sequence Diagram</vt:lpstr>
      <vt:lpstr>Object Diagram</vt:lpstr>
      <vt:lpstr>Class Diagram</vt:lpstr>
      <vt:lpstr>Login Screen</vt:lpstr>
      <vt:lpstr>Principal</vt:lpstr>
      <vt:lpstr>Principal</vt:lpstr>
      <vt:lpstr>Principal</vt:lpstr>
      <vt:lpstr>Principal</vt:lpstr>
      <vt:lpstr>Principal</vt:lpstr>
      <vt:lpstr>Principal</vt:lpstr>
      <vt:lpstr>Principal</vt:lpstr>
      <vt:lpstr>Registrar</vt:lpstr>
      <vt:lpstr>Registrar</vt:lpstr>
      <vt:lpstr>Registrar</vt:lpstr>
      <vt:lpstr>Registrar</vt:lpstr>
      <vt:lpstr>Registrar</vt:lpstr>
      <vt:lpstr>Registrar</vt:lpstr>
      <vt:lpstr>Registrar</vt:lpstr>
      <vt:lpstr>Teacher</vt:lpstr>
      <vt:lpstr>Teacher</vt:lpstr>
      <vt:lpstr>Teacher</vt:lpstr>
      <vt:lpstr>Teacher</vt:lpstr>
      <vt:lpstr>Teacher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Class Adviser</vt:lpstr>
      <vt:lpstr>Parent</vt:lpstr>
      <vt:lpstr>Parent</vt:lpstr>
      <vt:lpstr>Appendices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Grade Archive System for Public Schools</dc:title>
  <dc:creator>Tyrone Edward Fonacier</dc:creator>
  <cp:lastModifiedBy>Tyrone Edward Fonacier</cp:lastModifiedBy>
  <cp:revision>5</cp:revision>
  <dcterms:created xsi:type="dcterms:W3CDTF">2018-07-24T21:51:53Z</dcterms:created>
  <dcterms:modified xsi:type="dcterms:W3CDTF">2018-07-24T22:32:47Z</dcterms:modified>
</cp:coreProperties>
</file>